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453" r:id="rId2"/>
    <p:sldId id="498" r:id="rId3"/>
    <p:sldId id="509" r:id="rId4"/>
    <p:sldId id="508" r:id="rId5"/>
    <p:sldId id="507" r:id="rId6"/>
    <p:sldId id="527" r:id="rId7"/>
    <p:sldId id="528" r:id="rId8"/>
    <p:sldId id="359" r:id="rId9"/>
    <p:sldId id="369" r:id="rId10"/>
    <p:sldId id="368" r:id="rId11"/>
    <p:sldId id="502" r:id="rId12"/>
    <p:sldId id="428" r:id="rId13"/>
    <p:sldId id="501" r:id="rId14"/>
    <p:sldId id="449" r:id="rId15"/>
    <p:sldId id="518" r:id="rId16"/>
    <p:sldId id="387" r:id="rId17"/>
    <p:sldId id="402" r:id="rId18"/>
    <p:sldId id="396" r:id="rId19"/>
    <p:sldId id="510" r:id="rId20"/>
    <p:sldId id="511" r:id="rId21"/>
    <p:sldId id="512" r:id="rId22"/>
    <p:sldId id="516" r:id="rId23"/>
    <p:sldId id="514" r:id="rId24"/>
    <p:sldId id="515" r:id="rId25"/>
    <p:sldId id="513" r:id="rId26"/>
    <p:sldId id="517" r:id="rId27"/>
    <p:sldId id="529" r:id="rId28"/>
    <p:sldId id="520" r:id="rId29"/>
    <p:sldId id="521" r:id="rId30"/>
    <p:sldId id="522" r:id="rId31"/>
    <p:sldId id="523" r:id="rId32"/>
    <p:sldId id="524" r:id="rId33"/>
    <p:sldId id="526" r:id="rId34"/>
    <p:sldId id="525" r:id="rId35"/>
    <p:sldId id="530" r:id="rId36"/>
    <p:sldId id="475" r:id="rId37"/>
    <p:sldId id="490" r:id="rId38"/>
    <p:sldId id="34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83E"/>
    <a:srgbClr val="245794"/>
    <a:srgbClr val="1EAA25"/>
    <a:srgbClr val="161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4FC8C-8FB9-4E40-81D1-D5A106F0572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8700-D8C2-4718-84C9-F698EB53A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24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4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29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10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4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8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93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44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5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8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3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1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8700-D8C2-4718-84C9-F698EB53AFE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0A5-A830-4AA9-8EB3-032560460AA4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8499-77CB-4DF4-9F7B-8320F013F6F6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87F6-65C6-4E0B-BA78-838FD279D87A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B017-ECB5-4050-8FA4-D8F83D31A9E1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7FBB-6AE8-4A12-80B5-AFE041443111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9D34-CAA9-42CC-8F7B-DDF0DF47DF10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18BF-17B9-48E8-995B-E74E85928011}" type="datetime1">
              <a:rPr lang="en-US" smtClean="0"/>
              <a:t>10/23/2015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2E21-2150-4796-B7DA-FF01F3283607}" type="datetime1">
              <a:rPr lang="en-US" smtClean="0"/>
              <a:t>10/23/2015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7798-3A56-4ACE-9D46-62BE52F9B0EF}" type="datetime1">
              <a:rPr lang="en-US" smtClean="0"/>
              <a:t>10/23/2015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07F-E9B9-4CE2-8274-D48894915214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1C5C-8C38-46BB-A8CD-C385F7138D85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E69D-B157-46A5-9E43-E43C7DD3EFE6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Haugen. Servomøtet 2015.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9901C-A0AA-499C-A8BA-A60C96D89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45649" y="302817"/>
            <a:ext cx="26861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Høgskolen i Telemark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8" y="44624"/>
            <a:ext cx="1894996" cy="26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55858" y="2492896"/>
            <a:ext cx="8980638" cy="21159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Control of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60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Biogas Reactors</a:t>
            </a:r>
            <a:endParaRPr kumimoji="0" lang="nb-NO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61673" y="476672"/>
            <a:ext cx="26861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Telemark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University College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ndertittel 2"/>
          <p:cNvSpPr txBox="1">
            <a:spLocks/>
          </p:cNvSpPr>
          <p:nvPr/>
        </p:nvSpPr>
        <p:spPr>
          <a:xfrm>
            <a:off x="35496" y="1196752"/>
            <a:ext cx="9088142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400" b="1" smtClean="0">
                <a:solidFill>
                  <a:srgbClr val="286A30"/>
                </a:solidFill>
              </a:rPr>
              <a:t>Presentation at</a:t>
            </a:r>
            <a:br>
              <a:rPr lang="en-US" sz="2400" b="1" smtClean="0">
                <a:solidFill>
                  <a:srgbClr val="286A30"/>
                </a:solidFill>
              </a:rPr>
            </a:br>
            <a:r>
              <a:rPr lang="en-US" sz="2400" b="1" smtClean="0">
                <a:solidFill>
                  <a:srgbClr val="286A30"/>
                </a:solidFill>
              </a:rPr>
              <a:t>"Servomøtet", Trondheim, 21 - </a:t>
            </a:r>
            <a:r>
              <a:rPr lang="en-US" sz="2400" b="1">
                <a:solidFill>
                  <a:srgbClr val="286A30"/>
                </a:solidFill>
              </a:rPr>
              <a:t>22 October </a:t>
            </a:r>
            <a:r>
              <a:rPr lang="en-US" sz="2400" b="1" smtClean="0">
                <a:solidFill>
                  <a:srgbClr val="286A30"/>
                </a:solidFill>
              </a:rPr>
              <a:t>2015</a:t>
            </a:r>
            <a:endParaRPr lang="nb-NO" sz="2400" b="1" smtClean="0">
              <a:solidFill>
                <a:srgbClr val="286A30"/>
              </a:solidFill>
            </a:endParaRPr>
          </a:p>
        </p:txBody>
      </p:sp>
      <p:sp>
        <p:nvSpPr>
          <p:cNvPr id="13" name="Undertittel 2"/>
          <p:cNvSpPr txBox="1">
            <a:spLocks/>
          </p:cNvSpPr>
          <p:nvPr/>
        </p:nvSpPr>
        <p:spPr>
          <a:xfrm>
            <a:off x="661674" y="5252493"/>
            <a:ext cx="7798758" cy="984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b-NO" sz="2400" b="1" smtClean="0">
                <a:solidFill>
                  <a:schemeClr val="tx2"/>
                </a:solidFill>
              </a:rPr>
              <a:t>Finn Aakre Haugen</a:t>
            </a:r>
            <a:r>
              <a:rPr lang="nb-NO" sz="2800" b="1" smtClean="0">
                <a:solidFill>
                  <a:schemeClr val="tx2"/>
                </a:solidFill>
              </a:rPr>
              <a:t/>
            </a:r>
            <a:br>
              <a:rPr lang="nb-NO" sz="2800" b="1" smtClean="0">
                <a:solidFill>
                  <a:schemeClr val="tx2"/>
                </a:solidFill>
              </a:rPr>
            </a:br>
            <a:r>
              <a:rPr lang="nb-NO" sz="800" b="1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nb-NO" sz="8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Telemark University College, </a:t>
            </a:r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901C-A0AA-499C-A8BA-A60C96D89BD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260104" y="6448251"/>
            <a:ext cx="4472136" cy="365125"/>
          </a:xfrm>
        </p:spPr>
        <p:txBody>
          <a:bodyPr/>
          <a:lstStyle/>
          <a:p>
            <a:r>
              <a:rPr lang="en-US" smtClean="0"/>
              <a:t>Haugen. Servomøtet 2015.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home.hit.no\phd\disputas\graphics\in_the_l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9" y="908720"/>
            <a:ext cx="7488832" cy="55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2051720" y="22057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smtClean="0">
                <a:solidFill>
                  <a:srgbClr val="002060"/>
                </a:solidFill>
              </a:rPr>
              <a:t>Foss Biolab (in the barn)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067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639382" y="46365"/>
            <a:ext cx="7893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smtClean="0">
                <a:solidFill>
                  <a:srgbClr val="245794"/>
                </a:solidFill>
              </a:rPr>
              <a:t>AD reactor with control system for F</a:t>
            </a:r>
            <a:r>
              <a:rPr lang="nb-NO" sz="2400" b="1" smtClean="0">
                <a:solidFill>
                  <a:srgbClr val="245794"/>
                </a:solidFill>
              </a:rPr>
              <a:t>meth</a:t>
            </a:r>
            <a:r>
              <a:rPr lang="nb-NO" sz="3600" b="1" smtClean="0">
                <a:solidFill>
                  <a:srgbClr val="245794"/>
                </a:solidFill>
              </a:rPr>
              <a:t>:</a:t>
            </a:r>
            <a:endParaRPr lang="nb-NO" sz="3600">
              <a:solidFill>
                <a:srgbClr val="24579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51891"/>
            <a:ext cx="5793812" cy="57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8839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705976" y="44624"/>
            <a:ext cx="77085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smtClean="0">
                <a:solidFill>
                  <a:srgbClr val="245794"/>
                </a:solidFill>
              </a:rPr>
              <a:t>Benefit of automatic control of CH4 gas flow</a:t>
            </a:r>
            <a:br>
              <a:rPr lang="nb-NO" sz="3200" b="1" smtClean="0">
                <a:solidFill>
                  <a:srgbClr val="245794"/>
                </a:solidFill>
              </a:rPr>
            </a:br>
            <a:r>
              <a:rPr lang="nb-NO" sz="3200" b="1" smtClean="0">
                <a:solidFill>
                  <a:srgbClr val="245794"/>
                </a:solidFill>
              </a:rPr>
              <a:t>(PI controller is used here):</a:t>
            </a:r>
            <a:endParaRPr lang="nb-NO" sz="3200">
              <a:solidFill>
                <a:srgbClr val="245794"/>
              </a:solidFill>
            </a:endParaRPr>
          </a:p>
        </p:txBody>
      </p:sp>
      <p:pic>
        <p:nvPicPr>
          <p:cNvPr id="7170" name="Picture 2" descr="C:\home.hit.no\phd\disputas\graphics\plot_fmeth_with_and_without_contr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03" y="1124744"/>
            <a:ext cx="641352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finnh\AppData\Local\Microsoft\Windows\Temporary Internet Files\Content.IE5\9MYJNSH3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619672" y="980729"/>
            <a:ext cx="277518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b-NO" sz="2400" b="1" smtClean="0">
                <a:solidFill>
                  <a:srgbClr val="C00000"/>
                </a:solidFill>
              </a:rPr>
              <a:t>With autom. control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004048" y="980728"/>
            <a:ext cx="222516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b-NO" sz="2400" b="1" smtClean="0">
                <a:solidFill>
                  <a:srgbClr val="C00000"/>
                </a:solidFill>
              </a:rPr>
              <a:t>Without control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475656" y="1105337"/>
            <a:ext cx="2952328" cy="5497760"/>
          </a:xfrm>
          <a:prstGeom prst="rect">
            <a:avLst/>
          </a:prstGeom>
          <a:solidFill>
            <a:srgbClr val="245794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4560265" y="1099591"/>
            <a:ext cx="2952328" cy="5497759"/>
          </a:xfrm>
          <a:prstGeom prst="rect">
            <a:avLst/>
          </a:prstGeom>
          <a:solidFill>
            <a:schemeClr val="accent6">
              <a:lumMod val="75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9849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/>
        </p:nvSpPr>
        <p:spPr>
          <a:xfrm>
            <a:off x="539552" y="1268760"/>
            <a:ext cx="7992888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Case study:</a:t>
            </a:r>
            <a:b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Pilot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reactor at Foss farm</a:t>
            </a: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4400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b="1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44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Model-based reactor monitoring and CH4 gas production </a:t>
            </a:r>
            <a:r>
              <a:rPr lang="en-US" sz="4400" b="1" smtClean="0">
                <a:solidFill>
                  <a:srgbClr val="C00000"/>
                </a:solidFill>
              </a:rPr>
              <a:t>control</a:t>
            </a:r>
            <a:endParaRPr lang="en-US" sz="4400" b="1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3563888" y="6021288"/>
            <a:ext cx="216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chemeClr val="bg1">
                    <a:lumMod val="65000"/>
                  </a:schemeClr>
                </a:solidFill>
              </a:rPr>
              <a:t>(Haugen et al., 2014)</a:t>
            </a:r>
            <a:endParaRPr lang="nb-NO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100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23528" y="44624"/>
            <a:ext cx="8463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b="1" smtClean="0">
                <a:solidFill>
                  <a:srgbClr val="245794"/>
                </a:solidFill>
              </a:rPr>
              <a:t>Structure of general model-based control system</a:t>
            </a:r>
            <a:endParaRPr lang="nb-NO" sz="3200">
              <a:solidFill>
                <a:srgbClr val="245794"/>
              </a:solidFill>
            </a:endParaRPr>
          </a:p>
        </p:txBody>
      </p:sp>
      <p:pic>
        <p:nvPicPr>
          <p:cNvPr id="2050" name="Picture 2" descr="C:\home.hit.no\phd\papers_by_finn\2013\control_modelbased_foss\graphics\optim_hierarchy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2965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541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630387"/>
            <a:ext cx="8892479" cy="524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251520" y="-27384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smtClean="0">
                <a:solidFill>
                  <a:srgbClr val="245794"/>
                </a:solidFill>
              </a:rPr>
              <a:t>AD model used: «</a:t>
            </a:r>
            <a:r>
              <a:rPr lang="nb-NO" sz="3600" b="1">
                <a:solidFill>
                  <a:srgbClr val="245794"/>
                </a:solidFill>
              </a:rPr>
              <a:t>M</a:t>
            </a:r>
            <a:r>
              <a:rPr lang="nb-NO" sz="3600" b="1" smtClean="0">
                <a:solidFill>
                  <a:srgbClr val="245794"/>
                </a:solidFill>
              </a:rPr>
              <a:t>odified Hill model»*</a:t>
            </a:r>
            <a:endParaRPr lang="en-US" sz="3600" dirty="0">
              <a:solidFill>
                <a:srgbClr val="245794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95736" y="1193336"/>
            <a:ext cx="779519" cy="57606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solidFill>
              <a:srgbClr val="348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187624" y="2201448"/>
            <a:ext cx="707511" cy="504056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solidFill>
              <a:srgbClr val="348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2699792" y="3137552"/>
            <a:ext cx="864096" cy="579480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solidFill>
              <a:srgbClr val="348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2483768" y="4145664"/>
            <a:ext cx="936104" cy="579480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solidFill>
              <a:srgbClr val="348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3591608" y="5369800"/>
            <a:ext cx="998647" cy="579480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/>
          <p:cNvSpPr/>
          <p:nvPr/>
        </p:nvSpPr>
        <p:spPr>
          <a:xfrm>
            <a:off x="180529" y="6034798"/>
            <a:ext cx="8711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* D</a:t>
            </a:r>
            <a:r>
              <a:rPr lang="en-US"/>
              <a:t>. T. Hill, “Simplified monod kinetics of methane </a:t>
            </a:r>
            <a:r>
              <a:rPr lang="en-US" smtClean="0"/>
              <a:t>fermentation of </a:t>
            </a:r>
            <a:r>
              <a:rPr lang="en-US"/>
              <a:t>animal wastes</a:t>
            </a:r>
            <a:r>
              <a:rPr lang="en-US" smtClean="0"/>
              <a:t>,” </a:t>
            </a:r>
            <a:r>
              <a:rPr lang="en-US" i="1" smtClean="0"/>
              <a:t>Agricultural Wastes</a:t>
            </a:r>
            <a:r>
              <a:rPr lang="en-US"/>
              <a:t>, vol. 5, no. 1,pp. 1–16, 1983</a:t>
            </a:r>
            <a:endParaRPr lang="nb-NO"/>
          </a:p>
        </p:txBody>
      </p:sp>
      <p:sp>
        <p:nvSpPr>
          <p:cNvPr id="14" name="TekstSylinder 13"/>
          <p:cNvSpPr txBox="1"/>
          <p:nvPr/>
        </p:nvSpPr>
        <p:spPr>
          <a:xfrm>
            <a:off x="6724194" y="6444044"/>
            <a:ext cx="216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chemeClr val="bg1">
                    <a:lumMod val="65000"/>
                  </a:schemeClr>
                </a:solidFill>
              </a:rPr>
              <a:t>(Haugen et al., 2013)</a:t>
            </a:r>
            <a:endParaRPr lang="nb-NO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131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home.hit.no\phd\disputas\graphics\plot_ukf_timeseries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innh\AppData\Local\Microsoft\Windows\Temporary Internet Files\Content.IE5\9MYJNSH3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50131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852000" y="46365"/>
            <a:ext cx="7392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b="1" smtClean="0">
                <a:solidFill>
                  <a:srgbClr val="245794"/>
                </a:solidFill>
              </a:rPr>
              <a:t>Results with Kalman Filter (Unscented KF):</a:t>
            </a:r>
            <a:endParaRPr lang="nb-NO" sz="3200">
              <a:solidFill>
                <a:srgbClr val="245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58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045238" y="44624"/>
            <a:ext cx="70786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600" b="1" smtClean="0">
                <a:solidFill>
                  <a:srgbClr val="245794"/>
                </a:solidFill>
              </a:rPr>
              <a:t>Predictive controller</a:t>
            </a:r>
          </a:p>
          <a:p>
            <a:pPr algn="ctr"/>
            <a:r>
              <a:rPr lang="nb-NO" sz="2800" b="1" smtClean="0">
                <a:solidFill>
                  <a:srgbClr val="34883E"/>
                </a:solidFill>
              </a:rPr>
              <a:t>(implemented in a MATLAB node in LabVIEW)</a:t>
            </a:r>
            <a:endParaRPr lang="nb-NO" sz="3600">
              <a:solidFill>
                <a:srgbClr val="34883E"/>
              </a:solidFill>
            </a:endParaRPr>
          </a:p>
        </p:txBody>
      </p:sp>
      <p:pic>
        <p:nvPicPr>
          <p:cNvPr id="18434" name="Picture 2" descr="C:\home.hit.no\phd\disputas\graphics\mpc_fun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7056784" cy="32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home.hit.no\phd\disputas\graphics\control_err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15" y="5373216"/>
            <a:ext cx="29146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6084168" y="4221088"/>
            <a:ext cx="1584176" cy="52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pil 4"/>
          <p:cNvCxnSpPr/>
          <p:nvPr/>
        </p:nvCxnSpPr>
        <p:spPr>
          <a:xfrm flipV="1">
            <a:off x="3203848" y="3717032"/>
            <a:ext cx="64807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4"/>
          <p:cNvCxnSpPr/>
          <p:nvPr/>
        </p:nvCxnSpPr>
        <p:spPr>
          <a:xfrm flipH="1">
            <a:off x="1907704" y="2107264"/>
            <a:ext cx="2880320" cy="1226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875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331640" y="-25643"/>
            <a:ext cx="6512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smtClean="0">
                <a:solidFill>
                  <a:srgbClr val="245794"/>
                </a:solidFill>
              </a:rPr>
              <a:t>Predictive control of real reactor:</a:t>
            </a:r>
            <a:endParaRPr lang="nb-NO" sz="3600">
              <a:solidFill>
                <a:srgbClr val="245794"/>
              </a:solidFill>
            </a:endParaRPr>
          </a:p>
        </p:txBody>
      </p:sp>
      <p:pic>
        <p:nvPicPr>
          <p:cNvPr id="8" name="Picture 4" descr="C:\home.hit.no\phd\disputas\graphics\mpc_r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20688"/>
            <a:ext cx="6402387" cy="59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-36512" y="4581128"/>
            <a:ext cx="1651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smtClean="0">
                <a:solidFill>
                  <a:srgbClr val="C00000"/>
                </a:solidFill>
              </a:rPr>
              <a:t>Feed flow (u):</a:t>
            </a:r>
            <a:endParaRPr lang="nb-NO" sz="2000" b="1">
              <a:solidFill>
                <a:srgbClr val="C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-36512" y="1700808"/>
            <a:ext cx="934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smtClean="0">
                <a:solidFill>
                  <a:srgbClr val="C00000"/>
                </a:solidFill>
              </a:rPr>
              <a:t>Fmeth:</a:t>
            </a:r>
            <a:endParaRPr lang="nb-NO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7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/>
        </p:nvSpPr>
        <p:spPr>
          <a:xfrm>
            <a:off x="539552" y="836712"/>
            <a:ext cx="8064896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Case study:</a:t>
            </a:r>
            <a:b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Foss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farm</a:t>
            </a: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4800" b="1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Model-based optimal </a:t>
            </a:r>
            <a:r>
              <a:rPr lang="en-US" sz="48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esign </a:t>
            </a:r>
            <a:r>
              <a:rPr lang="en-US" sz="48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operation </a:t>
            </a:r>
            <a:r>
              <a:rPr lang="en-US" sz="48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of a </a:t>
            </a:r>
            <a: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planned </a:t>
            </a:r>
            <a:r>
              <a:rPr lang="en-US" sz="4800" b="1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full-scale</a:t>
            </a:r>
            <a: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reactor at Foss farm</a:t>
            </a:r>
            <a:endParaRPr lang="en-US" sz="8800" b="1">
              <a:solidFill>
                <a:srgbClr val="C0000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563888" y="6021288"/>
            <a:ext cx="216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chemeClr val="bg1">
                    <a:lumMod val="65000"/>
                  </a:schemeClr>
                </a:solidFill>
              </a:rPr>
              <a:t>(Haugen et al., 2015)</a:t>
            </a:r>
            <a:endParaRPr lang="nb-NO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152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1179240" y="116632"/>
            <a:ext cx="662473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Agenda:</a:t>
            </a:r>
            <a:endParaRPr kumimoji="0" lang="nb-NO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323528" y="1124744"/>
            <a:ext cx="871296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1" i="0" u="none" strike="noStrike" kern="1200" cap="none" spc="0" normalizeH="0" baseline="0" noProof="0" smtClean="0">
                <a:ln>
                  <a:noFill/>
                </a:ln>
                <a:solidFill>
                  <a:srgbClr val="34883E"/>
                </a:solidFill>
                <a:effectLst/>
                <a:uLnTx/>
                <a:uFillTx/>
                <a:ea typeface="+mj-ea"/>
                <a:cs typeface="+mj-cs"/>
              </a:rPr>
              <a:t>Introduction to biogas reactors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b="1" smtClean="0">
                <a:solidFill>
                  <a:schemeClr val="tx2"/>
                </a:solidFill>
                <a:ea typeface="+mj-ea"/>
                <a:cs typeface="+mj-cs"/>
              </a:rPr>
              <a:t>Control aims and control variables of biogas reactors</a:t>
            </a:r>
            <a:endParaRPr kumimoji="0" lang="nb-NO" sz="2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800" b="1" smtClean="0">
                <a:solidFill>
                  <a:srgbClr val="34883E"/>
                </a:solidFill>
              </a:rPr>
              <a:t>A case study: A pilot plant at Foss farm, Skien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smtClean="0">
                <a:solidFill>
                  <a:srgbClr val="34883E"/>
                </a:solidFill>
              </a:rPr>
              <a:t>Online monitoring using Kalman-filter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smtClean="0">
                <a:solidFill>
                  <a:srgbClr val="34883E"/>
                </a:solidFill>
              </a:rPr>
              <a:t>Control of biogas production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smtClean="0">
                <a:solidFill>
                  <a:srgbClr val="34883E"/>
                </a:solidFill>
                <a:ea typeface="+mj-ea"/>
                <a:cs typeface="+mj-cs"/>
              </a:rPr>
              <a:t>Optimization of design and operation </a:t>
            </a:r>
            <a:r>
              <a:rPr lang="en-US" sz="2400" b="1">
                <a:solidFill>
                  <a:srgbClr val="34883E"/>
                </a:solidFill>
                <a:ea typeface="+mj-ea"/>
                <a:cs typeface="+mj-cs"/>
              </a:rPr>
              <a:t>a planned full-scale reactor at the </a:t>
            </a:r>
            <a:r>
              <a:rPr lang="en-US" sz="2400" b="1" smtClean="0">
                <a:solidFill>
                  <a:srgbClr val="34883E"/>
                </a:solidFill>
                <a:ea typeface="+mj-ea"/>
                <a:cs typeface="+mj-cs"/>
              </a:rPr>
              <a:t>farm</a:t>
            </a:r>
            <a:endParaRPr lang="en-US" sz="2800" b="1" smtClean="0">
              <a:solidFill>
                <a:srgbClr val="34883E"/>
              </a:solidFill>
              <a:ea typeface="+mj-ea"/>
              <a:cs typeface="+mj-cs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800" b="1">
                <a:solidFill>
                  <a:schemeClr val="tx2"/>
                </a:solidFill>
              </a:rPr>
              <a:t>A survey of biogas reactors in </a:t>
            </a:r>
            <a:r>
              <a:rPr lang="nb-NO" sz="2800" b="1" smtClean="0">
                <a:solidFill>
                  <a:schemeClr val="tx2"/>
                </a:solidFill>
              </a:rPr>
              <a:t>Norway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800" b="1" smtClean="0">
                <a:solidFill>
                  <a:srgbClr val="34883E"/>
                </a:solidFill>
                <a:ea typeface="+mj-ea"/>
                <a:cs typeface="+mj-cs"/>
              </a:rPr>
              <a:t>A planned installation of an online analysator at a waste water treatment plant (WWTP)</a:t>
            </a:r>
            <a:endParaRPr lang="en-US" sz="2800" b="1">
              <a:solidFill>
                <a:srgbClr val="34883E"/>
              </a:solidFill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b="1" smtClean="0">
                <a:solidFill>
                  <a:schemeClr val="tx2"/>
                </a:solidFill>
                <a:ea typeface="+mj-ea"/>
                <a:cs typeface="+mj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7868636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233317" y="-25643"/>
            <a:ext cx="672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smtClean="0">
                <a:solidFill>
                  <a:srgbClr val="245794"/>
                </a:solidFill>
              </a:rPr>
              <a:t>AD reactor with auxilliary devices:</a:t>
            </a:r>
            <a:endParaRPr lang="nb-NO" sz="3600">
              <a:solidFill>
                <a:srgbClr val="245794"/>
              </a:solidFill>
            </a:endParaRPr>
          </a:p>
        </p:txBody>
      </p:sp>
      <p:pic>
        <p:nvPicPr>
          <p:cNvPr id="16387" name="Picture 3" descr="C:\home.hit.no\phd\disputas\graphics\ad_reactor_with_energy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5" y="620688"/>
            <a:ext cx="8023993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849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home.hit.no\phd\disputas\graphics\optim_blockdiagram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3" y="1052736"/>
            <a:ext cx="887293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83995"/>
            <a:ext cx="1008112" cy="6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ktangel 21"/>
          <p:cNvSpPr/>
          <p:nvPr/>
        </p:nvSpPr>
        <p:spPr>
          <a:xfrm>
            <a:off x="5940152" y="2780928"/>
            <a:ext cx="9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smtClean="0">
                <a:solidFill>
                  <a:srgbClr val="C00000"/>
                </a:solidFill>
              </a:rPr>
              <a:t>Max = ?</a:t>
            </a:r>
            <a:endParaRPr lang="nb-NO">
              <a:solidFill>
                <a:srgbClr val="C00000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5940152" y="3582308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smtClean="0">
                <a:solidFill>
                  <a:srgbClr val="C00000"/>
                </a:solidFill>
              </a:rPr>
              <a:t>Min = ?</a:t>
            </a:r>
            <a:endParaRPr lang="nb-NO">
              <a:solidFill>
                <a:srgbClr val="C00000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5940152" y="4374396"/>
            <a:ext cx="9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smtClean="0">
                <a:solidFill>
                  <a:srgbClr val="C00000"/>
                </a:solidFill>
              </a:rPr>
              <a:t>Max = ?</a:t>
            </a:r>
            <a:endParaRPr lang="nb-NO">
              <a:solidFill>
                <a:srgbClr val="C0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230241" y="116632"/>
            <a:ext cx="4718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smtClean="0">
                <a:solidFill>
                  <a:srgbClr val="245794"/>
                </a:solidFill>
              </a:rPr>
              <a:t>Optimization problems:</a:t>
            </a:r>
            <a:endParaRPr lang="nb-NO" sz="3600">
              <a:solidFill>
                <a:srgbClr val="2457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0127" y="4182179"/>
            <a:ext cx="174599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b-N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 objective</a:t>
            </a:r>
          </a:p>
          <a:p>
            <a:pPr algn="ctr"/>
            <a:r>
              <a:rPr lang="nb-NO" sz="24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nb-N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unctions)</a:t>
            </a: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5612041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323528" y="548680"/>
            <a:ext cx="856895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Ranges</a:t>
            </a:r>
            <a:r>
              <a:rPr kumimoji="0" lang="nb-NO" sz="4400" b="1" i="0" u="none" strike="noStrike" kern="1200" cap="none" spc="0" normalizeH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assumed</a:t>
            </a:r>
            <a:r>
              <a:rPr kumimoji="0" lang="nb-NO" sz="4400" b="1" i="0" u="none" strike="noStrike" kern="1200" cap="none" spc="0" normalizeH="0" baseline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145" y="1916832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smtClean="0">
                <a:solidFill>
                  <a:srgbClr val="C00000"/>
                </a:solidFill>
              </a:rPr>
              <a:t>F</a:t>
            </a:r>
            <a:r>
              <a:rPr lang="en-US" sz="2000" b="1" smtClean="0">
                <a:solidFill>
                  <a:srgbClr val="C00000"/>
                </a:solidFill>
              </a:rPr>
              <a:t>feed</a:t>
            </a:r>
            <a:r>
              <a:rPr lang="en-US" sz="2800" b="1" smtClean="0">
                <a:solidFill>
                  <a:srgbClr val="C00000"/>
                </a:solidFill>
              </a:rPr>
              <a:t> between 0 and 4.2 m3/d (all manure being used).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smtClean="0">
                <a:solidFill>
                  <a:srgbClr val="34883E"/>
                </a:solidFill>
              </a:rPr>
              <a:t>Reactor volume V between 0 and 700 m3.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smtClean="0">
                <a:solidFill>
                  <a:srgbClr val="C00000"/>
                </a:solidFill>
              </a:rPr>
              <a:t>B = SRT/HRT between 1 and 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smtClean="0">
                <a:solidFill>
                  <a:srgbClr val="245794"/>
                </a:solidFill>
              </a:rPr>
              <a:t>S</a:t>
            </a:r>
            <a:r>
              <a:rPr lang="en-US" sz="2000" b="1" smtClean="0">
                <a:solidFill>
                  <a:srgbClr val="245794"/>
                </a:solidFill>
              </a:rPr>
              <a:t>vfa</a:t>
            </a:r>
            <a:r>
              <a:rPr lang="en-US" sz="2800" b="1" smtClean="0">
                <a:solidFill>
                  <a:srgbClr val="245794"/>
                </a:solidFill>
              </a:rPr>
              <a:t> between 0 and 0.8 g/L.</a:t>
            </a:r>
            <a:endParaRPr lang="en-US" sz="4000" b="1">
              <a:solidFill>
                <a:srgbClr val="2457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C00000"/>
                </a:solidFill>
              </a:rPr>
              <a:t>g</a:t>
            </a:r>
            <a:r>
              <a:rPr lang="en-US" sz="2000" b="1" smtClean="0">
                <a:solidFill>
                  <a:srgbClr val="C00000"/>
                </a:solidFill>
              </a:rPr>
              <a:t>hx</a:t>
            </a:r>
            <a:r>
              <a:rPr lang="en-US" sz="2800" b="1" smtClean="0">
                <a:solidFill>
                  <a:srgbClr val="C00000"/>
                </a:solidFill>
              </a:rPr>
              <a:t> (heat transfer coefficient of heat exchanger):</a:t>
            </a:r>
            <a:br>
              <a:rPr lang="en-US" sz="2800" b="1" smtClean="0">
                <a:solidFill>
                  <a:srgbClr val="C00000"/>
                </a:solidFill>
              </a:rPr>
            </a:br>
            <a:r>
              <a:rPr lang="en-US" sz="2800" b="1" smtClean="0">
                <a:solidFill>
                  <a:srgbClr val="C00000"/>
                </a:solidFill>
              </a:rPr>
              <a:t> Value </a:t>
            </a:r>
            <a:r>
              <a:rPr lang="en-US" sz="2800" b="1">
                <a:solidFill>
                  <a:srgbClr val="C00000"/>
                </a:solidFill>
              </a:rPr>
              <a:t>g</a:t>
            </a:r>
            <a:r>
              <a:rPr lang="en-US" sz="2000" b="1">
                <a:solidFill>
                  <a:srgbClr val="C00000"/>
                </a:solidFill>
              </a:rPr>
              <a:t>hx</a:t>
            </a:r>
            <a:r>
              <a:rPr lang="en-US" sz="3600" b="1">
                <a:solidFill>
                  <a:srgbClr val="C00000"/>
                </a:solidFill>
              </a:rPr>
              <a:t> </a:t>
            </a:r>
            <a:r>
              <a:rPr lang="en-US" sz="2800" b="1" smtClean="0">
                <a:solidFill>
                  <a:srgbClr val="C00000"/>
                </a:solidFill>
              </a:rPr>
              <a:t>= infinity means perfect heat ex.</a:t>
            </a:r>
            <a:br>
              <a:rPr lang="en-US" sz="2800" b="1" smtClean="0">
                <a:solidFill>
                  <a:srgbClr val="C00000"/>
                </a:solidFill>
              </a:rPr>
            </a:br>
            <a:r>
              <a:rPr lang="en-US" sz="2800" b="1" smtClean="0">
                <a:solidFill>
                  <a:srgbClr val="C00000"/>
                </a:solidFill>
              </a:rPr>
              <a:t> Value g</a:t>
            </a:r>
            <a:r>
              <a:rPr lang="en-US" sz="2000" b="1" smtClean="0">
                <a:solidFill>
                  <a:srgbClr val="C00000"/>
                </a:solidFill>
              </a:rPr>
              <a:t>hx</a:t>
            </a:r>
            <a:r>
              <a:rPr lang="en-US" sz="2800" b="1" smtClean="0">
                <a:solidFill>
                  <a:srgbClr val="C00000"/>
                </a:solidFill>
              </a:rPr>
              <a:t> = 0 means no heat 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smtClean="0">
                <a:solidFill>
                  <a:srgbClr val="34883E"/>
                </a:solidFill>
              </a:rPr>
              <a:t>U (heat </a:t>
            </a:r>
            <a:r>
              <a:rPr lang="en-US" sz="2800" b="1">
                <a:solidFill>
                  <a:srgbClr val="34883E"/>
                </a:solidFill>
              </a:rPr>
              <a:t>transfer </a:t>
            </a:r>
            <a:r>
              <a:rPr lang="en-US" sz="2800" b="1" smtClean="0">
                <a:solidFill>
                  <a:srgbClr val="34883E"/>
                </a:solidFill>
              </a:rPr>
              <a:t>coefficient o</a:t>
            </a:r>
            <a:r>
              <a:rPr lang="en-US" sz="2800" b="1">
                <a:solidFill>
                  <a:srgbClr val="34883E"/>
                </a:solidFill>
              </a:rPr>
              <a:t>f AD reactor</a:t>
            </a:r>
            <a:r>
              <a:rPr lang="en-US" sz="2800" b="1" smtClean="0">
                <a:solidFill>
                  <a:srgbClr val="34883E"/>
                </a:solidFill>
              </a:rPr>
              <a:t>:</a:t>
            </a:r>
            <a:br>
              <a:rPr lang="en-US" sz="2800" b="1" smtClean="0">
                <a:solidFill>
                  <a:srgbClr val="34883E"/>
                </a:solidFill>
              </a:rPr>
            </a:br>
            <a:r>
              <a:rPr lang="en-US" sz="2800" b="1" smtClean="0">
                <a:solidFill>
                  <a:srgbClr val="34883E"/>
                </a:solidFill>
              </a:rPr>
              <a:t> Value U = </a:t>
            </a:r>
            <a:r>
              <a:rPr lang="en-US" sz="2800" b="1">
                <a:solidFill>
                  <a:srgbClr val="34883E"/>
                </a:solidFill>
              </a:rPr>
              <a:t>6.5e4 </a:t>
            </a:r>
            <a:r>
              <a:rPr lang="en-US" sz="2800" b="1" smtClean="0">
                <a:solidFill>
                  <a:srgbClr val="34883E"/>
                </a:solidFill>
              </a:rPr>
              <a:t>is estimated on real reactor.</a:t>
            </a:r>
            <a:br>
              <a:rPr lang="en-US" sz="2800" b="1" smtClean="0">
                <a:solidFill>
                  <a:srgbClr val="34883E"/>
                </a:solidFill>
              </a:rPr>
            </a:br>
            <a:r>
              <a:rPr lang="en-US" sz="2800" b="1" smtClean="0">
                <a:solidFill>
                  <a:srgbClr val="34883E"/>
                </a:solidFill>
              </a:rPr>
              <a:t> Value U = 0 means isolated reactor.</a:t>
            </a:r>
          </a:p>
        </p:txBody>
      </p:sp>
    </p:spTree>
    <p:extLst>
      <p:ext uri="{BB962C8B-B14F-4D97-AF65-F5344CB8AC3E}">
        <p14:creationId xmlns:p14="http://schemas.microsoft.com/office/powerpoint/2010/main" val="38147860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027358" y="775387"/>
            <a:ext cx="2488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mtClean="0">
                <a:solidFill>
                  <a:srgbClr val="245794"/>
                </a:solidFill>
              </a:rPr>
              <a:t>Max F</a:t>
            </a:r>
            <a:r>
              <a:rPr lang="en-US" b="1" smtClean="0">
                <a:solidFill>
                  <a:srgbClr val="245794"/>
                </a:solidFill>
              </a:rPr>
              <a:t>meth</a:t>
            </a:r>
            <a:r>
              <a:rPr lang="en-US" sz="2400" b="1" smtClean="0">
                <a:solidFill>
                  <a:srgbClr val="245794"/>
                </a:solidFill>
              </a:rPr>
              <a:t> [m3/d]</a:t>
            </a:r>
            <a:endParaRPr lang="en-US" sz="2400" b="1" dirty="0">
              <a:solidFill>
                <a:srgbClr val="245794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126162" y="775387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mtClean="0">
                <a:solidFill>
                  <a:srgbClr val="B30909"/>
                </a:solidFill>
              </a:rPr>
              <a:t>Min V [m3]</a:t>
            </a:r>
            <a:endParaRPr lang="en-US" sz="2400" b="1" dirty="0">
              <a:solidFill>
                <a:srgbClr val="B30909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171034" y="764704"/>
            <a:ext cx="300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mtClean="0">
                <a:solidFill>
                  <a:srgbClr val="34883E"/>
                </a:solidFill>
              </a:rPr>
              <a:t>Max P</a:t>
            </a:r>
            <a:r>
              <a:rPr lang="en-US" b="1" smtClean="0">
                <a:solidFill>
                  <a:srgbClr val="34883E"/>
                </a:solidFill>
              </a:rPr>
              <a:t>surplus</a:t>
            </a:r>
            <a:r>
              <a:rPr lang="en-US" sz="2400" b="1" smtClean="0">
                <a:solidFill>
                  <a:srgbClr val="34883E"/>
                </a:solidFill>
              </a:rPr>
              <a:t> [MWh/y]</a:t>
            </a:r>
            <a:endParaRPr lang="en-US" sz="2400" b="1" dirty="0">
              <a:solidFill>
                <a:srgbClr val="34883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283942" y="6074132"/>
            <a:ext cx="648072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6283942" y="2185700"/>
            <a:ext cx="564475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6282962" y="2473732"/>
            <a:ext cx="564475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5"/>
          <p:cNvSpPr/>
          <p:nvPr/>
        </p:nvSpPr>
        <p:spPr>
          <a:xfrm>
            <a:off x="251520" y="-27384"/>
            <a:ext cx="8801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arious optimization problems: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ktangel 5"/>
          <p:cNvSpPr/>
          <p:nvPr/>
        </p:nvSpPr>
        <p:spPr>
          <a:xfrm>
            <a:off x="35496" y="332656"/>
            <a:ext cx="9004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smtClean="0"/>
              <a:t>Underlined: Optim variable. Framed: Optim result (output). Encircled values: The example on following slides.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5" y="1268760"/>
            <a:ext cx="8861329" cy="543012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955350" y="673532"/>
            <a:ext cx="2664296" cy="5995828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6355950" y="673532"/>
            <a:ext cx="2776030" cy="5995828"/>
          </a:xfrm>
          <a:prstGeom prst="rect">
            <a:avLst/>
          </a:prstGeom>
          <a:solidFill>
            <a:srgbClr val="34883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3619646" y="673532"/>
            <a:ext cx="2736304" cy="5995828"/>
          </a:xfrm>
          <a:prstGeom prst="rect">
            <a:avLst/>
          </a:prstGeom>
          <a:solidFill>
            <a:schemeClr val="accent6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Ellipse 12"/>
          <p:cNvSpPr/>
          <p:nvPr/>
        </p:nvSpPr>
        <p:spPr>
          <a:xfrm>
            <a:off x="6301172" y="3356992"/>
            <a:ext cx="648072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14"/>
          <p:cNvSpPr/>
          <p:nvPr/>
        </p:nvSpPr>
        <p:spPr>
          <a:xfrm>
            <a:off x="6301172" y="1772816"/>
            <a:ext cx="564475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15"/>
          <p:cNvSpPr/>
          <p:nvPr/>
        </p:nvSpPr>
        <p:spPr>
          <a:xfrm>
            <a:off x="6300192" y="2060848"/>
            <a:ext cx="564475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46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438267" y="260648"/>
            <a:ext cx="856895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Units in the table: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241" y="1700808"/>
            <a:ext cx="64830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mtClean="0"/>
              <a:t>F</a:t>
            </a:r>
            <a:r>
              <a:rPr lang="en-US" sz="2400" smtClean="0"/>
              <a:t>feed</a:t>
            </a:r>
            <a:r>
              <a:rPr lang="en-US" sz="3200" smtClean="0"/>
              <a:t> [m3/d]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mtClean="0"/>
              <a:t>F</a:t>
            </a:r>
            <a:r>
              <a:rPr lang="en-US" sz="2400" smtClean="0"/>
              <a:t>meth</a:t>
            </a:r>
            <a:r>
              <a:rPr lang="en-US" sz="3200" smtClean="0"/>
              <a:t> </a:t>
            </a:r>
            <a:r>
              <a:rPr lang="en-US" sz="3200"/>
              <a:t>[m3/d</a:t>
            </a:r>
            <a:r>
              <a:rPr lang="en-US" sz="3200" smtClean="0"/>
              <a:t>]</a:t>
            </a:r>
            <a:endParaRPr lang="nb-NO" sz="32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V</a:t>
            </a:r>
            <a:r>
              <a:rPr lang="en-US" sz="3200" smtClean="0"/>
              <a:t> </a:t>
            </a:r>
            <a:r>
              <a:rPr lang="en-US" sz="3200"/>
              <a:t>[</a:t>
            </a:r>
            <a:r>
              <a:rPr lang="en-US" sz="3200" smtClean="0"/>
              <a:t>m3]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mtClean="0"/>
              <a:t>S</a:t>
            </a:r>
            <a:r>
              <a:rPr lang="en-US" sz="2400" smtClean="0"/>
              <a:t>vfa</a:t>
            </a:r>
            <a:r>
              <a:rPr lang="en-US" sz="3200" smtClean="0"/>
              <a:t> [g/L]</a:t>
            </a:r>
            <a:endParaRPr lang="en-US" sz="4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mtClean="0"/>
              <a:t>P [MWh/y]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mtClean="0"/>
              <a:t>HRT [d]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mtClean="0"/>
              <a:t>OLR </a:t>
            </a:r>
            <a:r>
              <a:rPr lang="nb-NO" sz="3200"/>
              <a:t>[kg VS m3 </a:t>
            </a:r>
            <a:r>
              <a:rPr lang="nb-NO" sz="3200" smtClean="0"/>
              <a:t>d^-1]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3200"/>
          </a:p>
        </p:txBody>
      </p:sp>
    </p:spTree>
    <p:extLst>
      <p:ext uri="{BB962C8B-B14F-4D97-AF65-F5344CB8AC3E}">
        <p14:creationId xmlns:p14="http://schemas.microsoft.com/office/powerpoint/2010/main" val="2111191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home.hit.no\phd\disputas\graphics\optim_plot_med_verdier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306"/>
            <a:ext cx="6656908" cy="5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1763688" y="5157192"/>
            <a:ext cx="1656184" cy="504056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6084168" y="5229200"/>
            <a:ext cx="1656184" cy="504056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907704" y="980728"/>
            <a:ext cx="1656184" cy="504056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539552" y="107921"/>
            <a:ext cx="808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b="1" smtClean="0">
                <a:solidFill>
                  <a:srgbClr val="245794"/>
                </a:solidFill>
              </a:rPr>
              <a:t>An example (optim. scenario Pp1 in the table):</a:t>
            </a:r>
            <a:endParaRPr lang="nb-NO" sz="3200">
              <a:solidFill>
                <a:srgbClr val="245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16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438267" y="260648"/>
            <a:ext cx="856895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 of results of optimization: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145" y="1405220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smtClean="0">
                <a:solidFill>
                  <a:srgbClr val="34883E"/>
                </a:solidFill>
              </a:rPr>
              <a:t>PF1: V = 10 (fixed). Max F</a:t>
            </a:r>
            <a:r>
              <a:rPr lang="nb-NO" sz="1600" b="1" smtClean="0">
                <a:solidFill>
                  <a:srgbClr val="34883E"/>
                </a:solidFill>
              </a:rPr>
              <a:t>meth</a:t>
            </a:r>
            <a:r>
              <a:rPr lang="nb-NO" sz="2800" b="1" smtClean="0">
                <a:solidFill>
                  <a:srgbClr val="34883E"/>
                </a:solidFill>
              </a:rPr>
              <a:t> is obtained with F</a:t>
            </a:r>
            <a:r>
              <a:rPr lang="nb-NO" b="1" smtClean="0">
                <a:solidFill>
                  <a:srgbClr val="34883E"/>
                </a:solidFill>
              </a:rPr>
              <a:t>feed</a:t>
            </a:r>
            <a:r>
              <a:rPr lang="nb-NO" sz="2800" b="1" smtClean="0">
                <a:solidFill>
                  <a:srgbClr val="34883E"/>
                </a:solidFill>
              </a:rPr>
              <a:t> = 1.63, i.e. </a:t>
            </a:r>
            <a:r>
              <a:rPr lang="nb-NO" sz="2800" b="1" u="sng" smtClean="0">
                <a:solidFill>
                  <a:srgbClr val="34883E"/>
                </a:solidFill>
              </a:rPr>
              <a:t>waste is wasted!</a:t>
            </a:r>
            <a:r>
              <a:rPr lang="nb-NO" sz="2800" b="1" smtClean="0">
                <a:solidFill>
                  <a:srgbClr val="34883E"/>
                </a:solidFill>
              </a:rPr>
              <a:t>, and T=38.</a:t>
            </a:r>
            <a:br>
              <a:rPr lang="nb-NO" sz="2800" b="1" smtClean="0">
                <a:solidFill>
                  <a:srgbClr val="34883E"/>
                </a:solidFill>
              </a:rPr>
            </a:br>
            <a:endParaRPr lang="nb-NO" sz="2800" b="1" smtClean="0">
              <a:solidFill>
                <a:srgbClr val="34883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smtClean="0">
                <a:solidFill>
                  <a:schemeClr val="accent2">
                    <a:lumMod val="75000"/>
                  </a:schemeClr>
                </a:solidFill>
              </a:rPr>
              <a:t>PF3: T = 38 (fixed). Max </a:t>
            </a:r>
            <a:r>
              <a:rPr lang="nb-NO" sz="2800" b="1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nb-NO" sz="1600" b="1">
                <a:solidFill>
                  <a:schemeClr val="accent2">
                    <a:lumMod val="75000"/>
                  </a:schemeClr>
                </a:solidFill>
              </a:rPr>
              <a:t>meth</a:t>
            </a:r>
            <a:r>
              <a:rPr lang="nb-NO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sz="2800" b="1" smtClean="0">
                <a:solidFill>
                  <a:schemeClr val="accent2">
                    <a:lumMod val="75000"/>
                  </a:schemeClr>
                </a:solidFill>
              </a:rPr>
              <a:t>is obtained </a:t>
            </a:r>
            <a:r>
              <a:rPr lang="nb-NO" sz="2800" b="1">
                <a:solidFill>
                  <a:schemeClr val="accent2">
                    <a:lumMod val="75000"/>
                  </a:schemeClr>
                </a:solidFill>
              </a:rPr>
              <a:t>with F</a:t>
            </a:r>
            <a:r>
              <a:rPr lang="nb-NO" b="1">
                <a:solidFill>
                  <a:schemeClr val="accent2">
                    <a:lumMod val="75000"/>
                  </a:schemeClr>
                </a:solidFill>
              </a:rPr>
              <a:t>feed</a:t>
            </a:r>
            <a:r>
              <a:rPr lang="nb-NO" sz="2800" b="1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nb-NO" sz="2800" b="1" smtClean="0">
                <a:solidFill>
                  <a:schemeClr val="accent2">
                    <a:lumMod val="75000"/>
                  </a:schemeClr>
                </a:solidFill>
              </a:rPr>
              <a:t>4.2 (no waste </a:t>
            </a:r>
            <a:r>
              <a:rPr lang="nb-NO" sz="2800" b="1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nb-NO" sz="2800" b="1" smtClean="0">
                <a:solidFill>
                  <a:schemeClr val="accent2">
                    <a:lumMod val="75000"/>
                  </a:schemeClr>
                </a:solidFill>
              </a:rPr>
              <a:t>wasted) </a:t>
            </a:r>
            <a:r>
              <a:rPr lang="nb-NO" sz="2800" b="1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nb-NO" sz="2800" b="1" smtClean="0">
                <a:solidFill>
                  <a:schemeClr val="accent2">
                    <a:lumMod val="75000"/>
                  </a:schemeClr>
                </a:solidFill>
              </a:rPr>
              <a:t>V=700 (max allowed). Note: </a:t>
            </a:r>
            <a:r>
              <a:rPr lang="nb-NO" sz="2800" b="1" u="sng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nb-NO" b="1" u="sng" smtClean="0">
                <a:solidFill>
                  <a:schemeClr val="accent2">
                    <a:lumMod val="75000"/>
                  </a:schemeClr>
                </a:solidFill>
              </a:rPr>
              <a:t>sur</a:t>
            </a:r>
            <a:r>
              <a:rPr lang="nb-NO" sz="2800" b="1" u="sng" smtClean="0">
                <a:solidFill>
                  <a:schemeClr val="accent2">
                    <a:lumMod val="75000"/>
                  </a:schemeClr>
                </a:solidFill>
              </a:rPr>
              <a:t> is negative!</a:t>
            </a:r>
            <a:br>
              <a:rPr lang="nb-NO" sz="2800" b="1" u="sng" smtClean="0">
                <a:solidFill>
                  <a:schemeClr val="accent2">
                    <a:lumMod val="75000"/>
                  </a:schemeClr>
                </a:solidFill>
              </a:rPr>
            </a:br>
            <a:endParaRPr lang="nb-NO" sz="2800" b="1" u="sng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smtClean="0">
                <a:solidFill>
                  <a:srgbClr val="34883E"/>
                </a:solidFill>
              </a:rPr>
              <a:t>PV1 vs PV2 shows that P</a:t>
            </a:r>
            <a:r>
              <a:rPr lang="nb-NO" b="1" smtClean="0">
                <a:solidFill>
                  <a:srgbClr val="34883E"/>
                </a:solidFill>
              </a:rPr>
              <a:t>sur</a:t>
            </a:r>
            <a:r>
              <a:rPr lang="nb-NO" sz="2800" b="1" smtClean="0">
                <a:solidFill>
                  <a:srgbClr val="34883E"/>
                </a:solidFill>
              </a:rPr>
              <a:t> is increased by using heat ex between effluent and influent.</a:t>
            </a:r>
            <a:br>
              <a:rPr lang="nb-NO" sz="2800" b="1" smtClean="0">
                <a:solidFill>
                  <a:srgbClr val="34883E"/>
                </a:solidFill>
              </a:rPr>
            </a:br>
            <a:endParaRPr lang="nb-NO" sz="2800" b="1" smtClean="0">
              <a:solidFill>
                <a:srgbClr val="34883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smtClean="0">
                <a:solidFill>
                  <a:schemeClr val="accent2">
                    <a:lumMod val="75000"/>
                  </a:schemeClr>
                </a:solidFill>
              </a:rPr>
              <a:t>PV3 vs PV5 shows that V can be reduced if SRT is increased.</a:t>
            </a:r>
          </a:p>
        </p:txBody>
      </p:sp>
    </p:spTree>
    <p:extLst>
      <p:ext uri="{BB962C8B-B14F-4D97-AF65-F5344CB8AC3E}">
        <p14:creationId xmlns:p14="http://schemas.microsoft.com/office/powerpoint/2010/main" val="7609306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251520" y="116632"/>
            <a:ext cx="864096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 b="1" noProof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Another possible application of an AD model:</a:t>
            </a:r>
            <a:endParaRPr kumimoji="0" lang="nb-NO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253210" y="1412776"/>
            <a:ext cx="8640960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b="1" noProof="0" smtClean="0">
                <a:solidFill>
                  <a:srgbClr val="34883E"/>
                </a:solidFill>
                <a:latin typeface="+mj-lt"/>
                <a:ea typeface="+mj-ea"/>
                <a:cs typeface="+mj-cs"/>
              </a:rPr>
              <a:t>How to operate the reactor to recover reactor "health" in case of process setups?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1" i="0" u="none" strike="noStrike" kern="1200" cap="none" spc="0" normalizeH="0" baseline="0" smtClean="0">
              <a:ln>
                <a:noFill/>
              </a:ln>
              <a:solidFill>
                <a:srgbClr val="3488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Optimization using a dynamic model may</a:t>
            </a:r>
            <a:r>
              <a:rPr kumimoji="0" lang="nb-NO" sz="2800" b="1" i="0" u="none" strike="noStrike" kern="1200" cap="none" spc="0" normalizeH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show how to operate the reactor</a:t>
            </a:r>
            <a:r>
              <a:rPr kumimoji="0" lang="nb-NO" sz="2800" b="1" i="0" u="none" strike="noStrike" kern="1200" cap="none" spc="0" normalizeH="0" baseline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1" i="0" u="none" strike="noStrike" kern="1200" cap="none" spc="0" normalizeH="0" baseline="0" noProof="0" smtClean="0">
              <a:ln>
                <a:noFill/>
              </a:ln>
              <a:solidFill>
                <a:srgbClr val="24579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b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Probably, a more complicated model than Hill's model should be used, e.g. the ADM1 (Anaerobic Digestion Model no. 1) </a:t>
            </a:r>
            <a:r>
              <a:rPr lang="nb-NO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(Batstone et al., 2002)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nb-NO" sz="28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nb-NO" sz="28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(Topic to be studied further...)</a:t>
            </a:r>
            <a:endParaRPr kumimoji="0" lang="nb-NO" sz="2800" b="1" i="0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22915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/>
        </p:nvSpPr>
        <p:spPr>
          <a:xfrm>
            <a:off x="539552" y="1844824"/>
            <a:ext cx="8064896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 survey of</a:t>
            </a:r>
            <a:b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monitoring and control</a:t>
            </a:r>
            <a:b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at largest biogas plants in Norway</a:t>
            </a:r>
            <a:endParaRPr lang="en-US" sz="8800" b="1">
              <a:solidFill>
                <a:srgbClr val="C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505774" y="6093296"/>
            <a:ext cx="413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nb-NO" b="1" smtClean="0">
                <a:solidFill>
                  <a:schemeClr val="bg1">
                    <a:lumMod val="65000"/>
                  </a:schemeClr>
                </a:solidFill>
              </a:rPr>
              <a:t>The list of plants is based on (KLIF, 2013).</a:t>
            </a:r>
            <a:endParaRPr lang="nb-NO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666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47" y="-7377"/>
            <a:ext cx="6042181" cy="68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945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102501" y="332656"/>
            <a:ext cx="892899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 biogas reactor</a:t>
            </a:r>
            <a:r>
              <a:rPr kumimoji="0" lang="nb-NO" sz="40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nb-NO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26066"/>
            <a:ext cx="5459191" cy="52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56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-28575"/>
            <a:ext cx="75247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29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1" y="764704"/>
            <a:ext cx="8944585" cy="53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17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4" y="908720"/>
            <a:ext cx="908219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11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748904"/>
            <a:ext cx="8964488" cy="606447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491880" y="4221088"/>
            <a:ext cx="1008112" cy="1800200"/>
          </a:xfrm>
          <a:prstGeom prst="ellipse">
            <a:avLst/>
          </a:prstGeom>
          <a:solidFill>
            <a:schemeClr val="accent6">
              <a:lumMod val="60000"/>
              <a:lumOff val="40000"/>
              <a:alpha val="13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73156" y="12778"/>
            <a:ext cx="8963339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noProof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Planned installation of an online analysator at </a:t>
            </a:r>
            <a:r>
              <a:rPr kumimoji="0" lang="nb-NO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VEAS</a:t>
            </a:r>
            <a:endParaRPr kumimoji="0" lang="nb-NO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40473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6813" y="-9525"/>
            <a:ext cx="11477625" cy="687705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804248" y="5013176"/>
            <a:ext cx="3456384" cy="1800200"/>
          </a:xfrm>
          <a:prstGeom prst="ellipse">
            <a:avLst/>
          </a:prstGeom>
          <a:solidFill>
            <a:schemeClr val="accent6">
              <a:lumMod val="60000"/>
              <a:lumOff val="40000"/>
              <a:alpha val="13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4174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251520" y="188640"/>
            <a:ext cx="864096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 b="1" noProof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Possible uses of the analysator:</a:t>
            </a:r>
            <a:endParaRPr kumimoji="0" lang="nb-NO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253210" y="1268760"/>
            <a:ext cx="8640960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b="1" noProof="0" smtClean="0">
                <a:solidFill>
                  <a:srgbClr val="34883E"/>
                </a:solidFill>
                <a:latin typeface="+mj-lt"/>
                <a:ea typeface="+mj-ea"/>
                <a:cs typeface="+mj-cs"/>
              </a:rPr>
              <a:t>Monitor the reactor state ("health") online.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1" i="0" u="none" strike="noStrike" kern="1200" cap="none" spc="0" normalizeH="0" baseline="0" smtClean="0">
              <a:ln>
                <a:noFill/>
              </a:ln>
              <a:solidFill>
                <a:srgbClr val="3488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1" i="0" u="none" strike="noStrike" kern="1200" cap="none" spc="0" normalizeH="0" baseline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Obtain</a:t>
            </a:r>
            <a:r>
              <a:rPr kumimoji="0" lang="nb-NO" sz="2800" b="1" i="0" u="none" strike="noStrike" kern="1200" cap="none" spc="0" normalizeH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continuous </a:t>
            </a:r>
            <a:r>
              <a:rPr kumimoji="0" lang="nb-NO" sz="2800" b="1" i="0" u="none" strike="noStrike" kern="1200" cap="none" spc="0" normalizeH="0" baseline="0" noProof="0" smtClean="0">
                <a:ln>
                  <a:noFill/>
                </a:ln>
                <a:solidFill>
                  <a:srgbClr val="2457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for subsequent adaption of appropriate mathematical models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1" i="0" u="none" strike="noStrike" kern="1200" cap="none" spc="0" normalizeH="0" baseline="0" noProof="0" smtClean="0">
              <a:ln>
                <a:noFill/>
              </a:ln>
              <a:solidFill>
                <a:srgbClr val="24579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b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Feedback control of alkalinity ratio and/or VFA concentration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2800" b="1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b="1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Continuously updating a model-based soft-sensor (i.e. a state estimator in the form of a Kalman filter)</a:t>
            </a:r>
          </a:p>
        </p:txBody>
      </p:sp>
    </p:spTree>
    <p:extLst>
      <p:ext uri="{BB962C8B-B14F-4D97-AF65-F5344CB8AC3E}">
        <p14:creationId xmlns:p14="http://schemas.microsoft.com/office/powerpoint/2010/main" val="36894546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1187624" y="44624"/>
            <a:ext cx="662473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nb-NO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23528" y="980728"/>
            <a:ext cx="8712968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nb-NO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Although fully possible to implement (as demonstrated in the pilot plant case study), in industrial applications, feed flow (influent) to</a:t>
            </a:r>
            <a:r>
              <a:rPr kumimoji="0" lang="nb-NO" sz="2400" b="1" i="0" u="none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reactor is typically kept mainly constant, equal to the flow of available organic waste to be processed. So, feed flow is not used as a control variable.</a:t>
            </a:r>
            <a:endParaRPr kumimoji="0" lang="nb-NO" sz="24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smtClean="0">
                <a:solidFill>
                  <a:srgbClr val="34883E"/>
                </a:solidFill>
              </a:rPr>
              <a:t>In industrial applications, online monitoring of gas flow and composition is common.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>
                <a:solidFill>
                  <a:srgbClr val="245794"/>
                </a:solidFill>
              </a:rPr>
              <a:t>In industrial applications, online monitoring of </a:t>
            </a:r>
            <a:r>
              <a:rPr lang="nb-NO" sz="2400" b="1" smtClean="0">
                <a:solidFill>
                  <a:srgbClr val="245794"/>
                </a:solidFill>
              </a:rPr>
              <a:t>reactor digestate (effluent) is not common</a:t>
            </a:r>
            <a:r>
              <a:rPr lang="nb-NO" sz="2400" b="1">
                <a:solidFill>
                  <a:srgbClr val="245794"/>
                </a:solidFill>
              </a:rPr>
              <a:t>.</a:t>
            </a:r>
            <a:endParaRPr lang="nb-NO" sz="2400" b="1" smtClean="0">
              <a:solidFill>
                <a:srgbClr val="245794"/>
              </a:solidFill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smtClean="0">
                <a:solidFill>
                  <a:srgbClr val="34883E"/>
                </a:solidFill>
              </a:rPr>
              <a:t>If a dynamic mechanistic model has been successfully adapted, it can be used for: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smtClean="0">
                <a:solidFill>
                  <a:srgbClr val="34883E"/>
                </a:solidFill>
              </a:rPr>
              <a:t>Online monitoring using a Kalman filter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smtClean="0">
                <a:solidFill>
                  <a:srgbClr val="34883E"/>
                </a:solidFill>
              </a:rPr>
              <a:t>Optimization of operation and design of the reactor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smtClean="0">
                <a:solidFill>
                  <a:srgbClr val="34883E"/>
                </a:solidFill>
              </a:rPr>
              <a:t>Optimal recovery of reactor "health" (to be studied further)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b-NO" sz="2400" b="1">
              <a:solidFill>
                <a:srgbClr val="348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26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1187624" y="116632"/>
            <a:ext cx="6624736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</a:t>
            </a:r>
            <a:endParaRPr kumimoji="0" lang="nb-NO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23528" y="764704"/>
            <a:ext cx="8496944" cy="5949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Arnøy, S., Møller, H., Modahl, I. S., Sørby, I., Hanssen, O. J., </a:t>
            </a:r>
            <a:r>
              <a:rPr lang="en-US" sz="1400" b="1" smtClean="0"/>
              <a:t>(2013). </a:t>
            </a:r>
            <a:r>
              <a:rPr lang="en-US" sz="1400" b="1"/>
              <a:t>Biogassproduksjon i Østfold - Analyse av klimanytte og økonomi i et verdikjedeperspektiv. (In Norwegian.) (English title: Biogas production in Østfold – Analysis of climate effects and economy from a life cycle perspective.) Østfoldforskning (Ostfold Research, Norway). Report no. OR.01.13</a:t>
            </a:r>
            <a:r>
              <a:rPr lang="en-US" sz="1400" b="1" smtClean="0"/>
              <a:t>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Batstone, D. J., Keller, J. , Angelidaki, I., </a:t>
            </a:r>
            <a:r>
              <a:rPr lang="en-US" sz="1400" b="1" smtClean="0"/>
              <a:t>Kalyuzhnyi</a:t>
            </a:r>
            <a:r>
              <a:rPr lang="en-US" sz="1400" b="1"/>
              <a:t>, S. V., Pavlovstahis, S. G., Rozzi, A</a:t>
            </a:r>
            <a:r>
              <a:rPr lang="en-US" sz="1400" b="1" smtClean="0"/>
              <a:t>., Sanders</a:t>
            </a:r>
            <a:r>
              <a:rPr lang="en-US" sz="1400" b="1"/>
              <a:t>, W. T. M., Siegrist, H., Vavilin, V. </a:t>
            </a:r>
            <a:r>
              <a:rPr lang="en-US" sz="1400" b="1" smtClean="0"/>
              <a:t>A. (2002). Anaerobic </a:t>
            </a:r>
            <a:r>
              <a:rPr lang="en-US" sz="1400" b="1"/>
              <a:t>Digestion Model No. 1. </a:t>
            </a:r>
            <a:r>
              <a:rPr lang="en-US" sz="1400" b="1" smtClean="0"/>
              <a:t>Scienific and Technical </a:t>
            </a:r>
            <a:r>
              <a:rPr lang="en-US" sz="1400" b="1"/>
              <a:t>Report, 15, IWA </a:t>
            </a:r>
            <a:r>
              <a:rPr lang="en-US" sz="1400" b="1" smtClean="0"/>
              <a:t>Publising.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Bernard, O., Hadj-Sadok, Z., Dochain, D., </a:t>
            </a:r>
            <a:r>
              <a:rPr lang="en-US" sz="1400" b="1" smtClean="0"/>
              <a:t>Genovesi</a:t>
            </a:r>
            <a:r>
              <a:rPr lang="en-US" sz="1400" b="1"/>
              <a:t>, A., Steyer, J.-P. </a:t>
            </a:r>
            <a:r>
              <a:rPr lang="en-US" sz="1400" b="1" smtClean="0"/>
              <a:t>(2001). Dynamical </a:t>
            </a:r>
            <a:r>
              <a:rPr lang="en-US" sz="1400" b="1"/>
              <a:t>Model </a:t>
            </a:r>
            <a:r>
              <a:rPr lang="en-US" sz="1400" b="1" smtClean="0"/>
              <a:t>Development </a:t>
            </a:r>
            <a:r>
              <a:rPr lang="en-US" sz="1400" b="1"/>
              <a:t>and Parameter </a:t>
            </a:r>
            <a:r>
              <a:rPr lang="en-US" sz="1400" b="1" smtClean="0"/>
              <a:t>Identification for an </a:t>
            </a:r>
            <a:r>
              <a:rPr lang="en-US" sz="1400" b="1"/>
              <a:t>Anaerobic Wastewater Treatment </a:t>
            </a:r>
            <a:r>
              <a:rPr lang="en-US" sz="1400" b="1" smtClean="0"/>
              <a:t>Process. Biotechnology </a:t>
            </a:r>
            <a:r>
              <a:rPr lang="en-US" sz="1400" b="1"/>
              <a:t>and Bioengineering, 75 (4</a:t>
            </a:r>
            <a:r>
              <a:rPr lang="en-US" sz="1400" b="1" smtClean="0"/>
              <a:t>).</a:t>
            </a:r>
            <a:endParaRPr lang="en-US" sz="1400" b="1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smtClean="0"/>
              <a:t>Deublein</a:t>
            </a:r>
            <a:r>
              <a:rPr lang="en-US" sz="1400" b="1"/>
              <a:t>, D</a:t>
            </a:r>
            <a:r>
              <a:rPr lang="en-US" sz="1400" b="1" smtClean="0"/>
              <a:t>., </a:t>
            </a:r>
            <a:r>
              <a:rPr lang="en-US" sz="1400" b="1"/>
              <a:t>Steinhauser, A</a:t>
            </a:r>
            <a:r>
              <a:rPr lang="en-US" sz="1400" b="1" smtClean="0"/>
              <a:t>., (2010). </a:t>
            </a:r>
            <a:r>
              <a:rPr lang="en-US" sz="1400" b="1"/>
              <a:t>Biogas from Waste and </a:t>
            </a:r>
            <a:r>
              <a:rPr lang="en-US" sz="1400" b="1" smtClean="0"/>
              <a:t>Renewable Resources</a:t>
            </a:r>
            <a:r>
              <a:rPr lang="en-US" sz="1400" b="1"/>
              <a:t>, Wiley</a:t>
            </a:r>
            <a:r>
              <a:rPr lang="en-US" sz="1400" b="1" smtClean="0"/>
              <a:t>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smtClean="0"/>
              <a:t>Drosg, B. 2013. Process monitoring in </a:t>
            </a:r>
            <a:r>
              <a:rPr lang="en-US" sz="1400" b="1"/>
              <a:t>biogas </a:t>
            </a:r>
            <a:r>
              <a:rPr lang="en-US" sz="1400" b="1" smtClean="0"/>
              <a:t>plants. IAE Biotechnology.</a:t>
            </a:r>
            <a:endParaRPr lang="en-US" sz="1400" b="1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smtClean="0"/>
              <a:t>Haugen, F., </a:t>
            </a:r>
            <a:r>
              <a:rPr lang="nb-NO" sz="1400" b="1"/>
              <a:t>R. Bakke and B. Lie. (2013). Adapting dynamic mathematical models to a pilot anaerobic digestion reactor, Modeling, Identification and Control, 34 (2</a:t>
            </a:r>
            <a:r>
              <a:rPr lang="nb-NO" sz="1400" b="1" smtClean="0"/>
              <a:t>).</a:t>
            </a:r>
            <a:endParaRPr lang="en-US" sz="1400" b="1" smtClean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smtClean="0"/>
              <a:t>Haugen, F. </a:t>
            </a:r>
            <a:r>
              <a:rPr lang="nb-NO" sz="1400" b="1"/>
              <a:t>and B. Lie. (</a:t>
            </a:r>
            <a:r>
              <a:rPr lang="nb-NO" sz="1400" b="1" smtClean="0"/>
              <a:t>2013a). </a:t>
            </a:r>
            <a:r>
              <a:rPr lang="nb-NO" sz="1400" b="1"/>
              <a:t>On-off and PID Control of Methane Gas Production of a Pilot Anaerobic Digestion Reactor. Modeling, Identification and Control, 34 (3</a:t>
            </a:r>
            <a:r>
              <a:rPr lang="nb-NO" sz="1400" b="1" smtClean="0"/>
              <a:t>).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smtClean="0"/>
              <a:t>Haugen </a:t>
            </a:r>
            <a:r>
              <a:rPr lang="nb-NO" sz="1400" b="1"/>
              <a:t>F</a:t>
            </a:r>
            <a:r>
              <a:rPr lang="nb-NO" sz="1400" b="1" smtClean="0"/>
              <a:t>., </a:t>
            </a:r>
            <a:r>
              <a:rPr lang="nb-NO" sz="1400" b="1"/>
              <a:t>R. Bakke and B. Lie. (2014). State Estimation and Model-based Control of a Pilot Anaerobic Digestion Reactor. Journal of Control Science and Engineering, </a:t>
            </a:r>
            <a:r>
              <a:rPr lang="nb-NO" sz="1400" b="1" smtClean="0"/>
              <a:t>14.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smtClean="0"/>
              <a:t>Haugen </a:t>
            </a:r>
            <a:r>
              <a:rPr lang="nb-NO" sz="1400" b="1"/>
              <a:t>F</a:t>
            </a:r>
            <a:r>
              <a:rPr lang="nb-NO" sz="1400" b="1" smtClean="0"/>
              <a:t>., </a:t>
            </a:r>
            <a:r>
              <a:rPr lang="nb-NO" sz="1400" b="1"/>
              <a:t>R. Bakke, B. Lie, K. Vasdal and J. Hovland. (2015). Optimal Design and Operation of a UASB Reactor for Dairy Cattle Manure. Computers and Electronics in Agriculture, pp. 203-213</a:t>
            </a:r>
            <a:r>
              <a:rPr lang="nb-NO" sz="1400" b="1" smtClean="0"/>
              <a:t>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/>
              <a:t>Klima- </a:t>
            </a:r>
            <a:r>
              <a:rPr lang="nb-NO" sz="1400" b="1"/>
              <a:t>og </a:t>
            </a:r>
            <a:r>
              <a:rPr lang="nb-NO" sz="1400" b="1" smtClean="0"/>
              <a:t>forurensningsdirektoratet (KLIF). (2013). Underlagsmateriale </a:t>
            </a:r>
            <a:r>
              <a:rPr lang="nb-NO" sz="1400" b="1"/>
              <a:t>til </a:t>
            </a:r>
            <a:r>
              <a:rPr lang="nb-NO" sz="1400" b="1"/>
              <a:t>tverrsektoriell </a:t>
            </a:r>
            <a:r>
              <a:rPr lang="nb-NO" sz="1400" b="1" smtClean="0"/>
              <a:t>biogass-strategi. </a:t>
            </a:r>
            <a:endParaRPr lang="nb-NO" sz="1400" b="1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smtClean="0"/>
              <a:t>Labatut </a:t>
            </a:r>
            <a:r>
              <a:rPr lang="en-US" sz="1400" b="1"/>
              <a:t>R., Gooch C</a:t>
            </a:r>
            <a:r>
              <a:rPr lang="en-US" sz="1400" b="1" smtClean="0"/>
              <a:t>. (2012). </a:t>
            </a:r>
            <a:r>
              <a:rPr lang="en-US" sz="1400" b="1"/>
              <a:t>Monitoring of Anaerobic Digestion Process to Optimize Performance and </a:t>
            </a:r>
            <a:r>
              <a:rPr lang="en-US" sz="1400" b="1" smtClean="0"/>
              <a:t>Prevent System </a:t>
            </a:r>
            <a:r>
              <a:rPr lang="en-US" sz="1400" b="1"/>
              <a:t>Failure, Proceedings of Got Manure? Enhancing Environmental and Economic </a:t>
            </a:r>
            <a:r>
              <a:rPr lang="en-US" sz="1400" b="1" smtClean="0"/>
              <a:t>Sustainability, 209-225</a:t>
            </a:r>
            <a:r>
              <a:rPr lang="en-US" sz="1400" b="1"/>
              <a:t>. </a:t>
            </a:r>
            <a:endParaRPr lang="nb-NO" sz="1400" b="1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smtClean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smtClean="0"/>
          </a:p>
        </p:txBody>
      </p:sp>
    </p:spTree>
    <p:extLst>
      <p:ext uri="{BB962C8B-B14F-4D97-AF65-F5344CB8AC3E}">
        <p14:creationId xmlns:p14="http://schemas.microsoft.com/office/powerpoint/2010/main" val="18419241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102501" y="2132856"/>
            <a:ext cx="8928992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0" b="1" i="0" u="none" strike="noStrike" kern="1200" cap="none" spc="0" normalizeH="0" baseline="0" noProof="0" smtClean="0">
                <a:ln>
                  <a:noFill/>
                </a:ln>
                <a:solidFill>
                  <a:srgbClr val="3488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lang="nb-NO" sz="8000" b="1" noProof="0">
                <a:solidFill>
                  <a:srgbClr val="34883E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8000" b="1" noProof="0" smtClean="0">
                <a:solidFill>
                  <a:srgbClr val="34883E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nb-NO" sz="8000" b="1" smtClean="0">
                <a:solidFill>
                  <a:srgbClr val="34883E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nb-NO" sz="8000" b="1" i="0" u="none" strike="noStrike" kern="1200" cap="none" spc="0" normalizeH="0" noProof="0" smtClean="0">
                <a:ln>
                  <a:noFill/>
                </a:ln>
                <a:solidFill>
                  <a:srgbClr val="3488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your attention</a:t>
            </a:r>
            <a:endParaRPr kumimoji="0" lang="nb-NO" sz="8000" b="1" i="0" u="none" strike="noStrike" kern="1200" cap="none" spc="0" normalizeH="0" baseline="0" noProof="0" dirty="0" smtClean="0">
              <a:ln>
                <a:noFill/>
              </a:ln>
              <a:solidFill>
                <a:srgbClr val="3488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81261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89" y="695324"/>
            <a:ext cx="7062927" cy="568600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851920" y="6433591"/>
            <a:ext cx="1797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smtClean="0">
                <a:solidFill>
                  <a:schemeClr val="bg1">
                    <a:lumMod val="65000"/>
                  </a:schemeClr>
                </a:solidFill>
              </a:rPr>
              <a:t>(Batstone et al., 2002)</a:t>
            </a:r>
            <a:endParaRPr lang="nb-NO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102501" y="-27384"/>
            <a:ext cx="892899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AD processes:</a:t>
            </a:r>
            <a:endParaRPr kumimoji="0" lang="nb-NO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64665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467544" y="44624"/>
            <a:ext cx="8352928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 b="1" smtClean="0">
                <a:solidFill>
                  <a:srgbClr val="C00000"/>
                </a:solidFill>
                <a:ea typeface="+mj-ea"/>
                <a:cs typeface="+mj-cs"/>
              </a:rPr>
              <a:t>Possible products from the reactor</a:t>
            </a:r>
            <a:endParaRPr kumimoji="0" lang="nb-NO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07504" y="6505599"/>
            <a:ext cx="2512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smtClean="0">
                <a:solidFill>
                  <a:schemeClr val="bg1">
                    <a:lumMod val="65000"/>
                  </a:schemeClr>
                </a:solidFill>
              </a:rPr>
              <a:t>Based on (Deublein et al., 2010)</a:t>
            </a:r>
            <a:endParaRPr lang="nb-NO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45" y="908720"/>
            <a:ext cx="8896851" cy="5547886"/>
          </a:xfrm>
          <a:prstGeom prst="rect">
            <a:avLst/>
          </a:prstGeom>
        </p:spPr>
      </p:pic>
      <p:sp>
        <p:nvSpPr>
          <p:cNvPr id="17" name="Tittel 1"/>
          <p:cNvSpPr txBox="1">
            <a:spLocks/>
          </p:cNvSpPr>
          <p:nvPr/>
        </p:nvSpPr>
        <p:spPr>
          <a:xfrm>
            <a:off x="7596336" y="1052736"/>
            <a:ext cx="913251" cy="5115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75%</a:t>
            </a:r>
            <a:endParaRPr kumimoji="0" lang="nb-NO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8" name="Tittel 1"/>
          <p:cNvSpPr txBox="1">
            <a:spLocks/>
          </p:cNvSpPr>
          <p:nvPr/>
        </p:nvSpPr>
        <p:spPr>
          <a:xfrm>
            <a:off x="8339269" y="2053385"/>
            <a:ext cx="804731" cy="5115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40%</a:t>
            </a:r>
            <a:endParaRPr kumimoji="0" lang="nb-NO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2" name="Tittel 1"/>
          <p:cNvSpPr txBox="1">
            <a:spLocks/>
          </p:cNvSpPr>
          <p:nvPr/>
        </p:nvSpPr>
        <p:spPr>
          <a:xfrm>
            <a:off x="7835281" y="3861048"/>
            <a:ext cx="1201215" cy="5115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smtClean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40%</a:t>
            </a:r>
            <a:br>
              <a:rPr lang="nb-NO" b="1" smtClean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rPr>
            </a:br>
            <a:r>
              <a:rPr lang="nb-NO" b="1" smtClean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≈ Diesel</a:t>
            </a:r>
            <a:endParaRPr kumimoji="0" lang="nb-NO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4" name="Tittel 1"/>
          <p:cNvSpPr txBox="1">
            <a:spLocks/>
          </p:cNvSpPr>
          <p:nvPr/>
        </p:nvSpPr>
        <p:spPr>
          <a:xfrm>
            <a:off x="8339269" y="6021288"/>
            <a:ext cx="804731" cy="5115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35%</a:t>
            </a:r>
            <a:endParaRPr kumimoji="0" lang="nb-NO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5" name="Tittel 1"/>
          <p:cNvSpPr txBox="1">
            <a:spLocks/>
          </p:cNvSpPr>
          <p:nvPr/>
        </p:nvSpPr>
        <p:spPr>
          <a:xfrm>
            <a:off x="8195253" y="2629449"/>
            <a:ext cx="913251" cy="5115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45%</a:t>
            </a:r>
            <a:endParaRPr kumimoji="0" lang="nb-NO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7" name="Tittel 1"/>
          <p:cNvSpPr txBox="1">
            <a:spLocks/>
          </p:cNvSpPr>
          <p:nvPr/>
        </p:nvSpPr>
        <p:spPr>
          <a:xfrm>
            <a:off x="6467061" y="3061497"/>
            <a:ext cx="913251" cy="5115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85%</a:t>
            </a:r>
            <a:endParaRPr kumimoji="0" lang="nb-NO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0" name="Tittel 1"/>
          <p:cNvSpPr txBox="1">
            <a:spLocks/>
          </p:cNvSpPr>
          <p:nvPr/>
        </p:nvSpPr>
        <p:spPr>
          <a:xfrm>
            <a:off x="8555293" y="4789689"/>
            <a:ext cx="625219" cy="5115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50%</a:t>
            </a:r>
            <a:endParaRPr kumimoji="0" lang="nb-NO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1" name="Tittel 1"/>
          <p:cNvSpPr txBox="1">
            <a:spLocks/>
          </p:cNvSpPr>
          <p:nvPr/>
        </p:nvSpPr>
        <p:spPr>
          <a:xfrm>
            <a:off x="6277271" y="6453336"/>
            <a:ext cx="2759225" cy="3848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Numbers: Efficiency.</a:t>
            </a:r>
            <a:endParaRPr kumimoji="0" lang="nb-NO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07380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179512" y="288032"/>
            <a:ext cx="8712968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control aims of</a:t>
            </a:r>
            <a:br>
              <a:rPr kumimoji="0" lang="nb-NO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b-NO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biogas reactors:</a:t>
            </a:r>
            <a:endParaRPr kumimoji="0" lang="nb-NO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323528" y="2080741"/>
            <a:ext cx="8712968" cy="43005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nb-NO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Specified</a:t>
            </a:r>
            <a:r>
              <a:rPr kumimoji="0" lang="nb-NO" sz="2800" b="1" i="0" u="none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biogas production (flow).</a:t>
            </a:r>
            <a:br>
              <a:rPr kumimoji="0" lang="nb-NO" sz="2800" b="1" i="0" u="none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nb-NO" sz="24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Energy content of methane </a:t>
            </a:r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is approx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. 10 kWh/m3.</a:t>
            </a:r>
            <a:r>
              <a:rPr kumimoji="0" lang="nb-NO" sz="24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nb-NO" sz="2800" b="1" i="0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800" b="1" smtClean="0">
                <a:solidFill>
                  <a:schemeClr val="tx2"/>
                </a:solidFill>
              </a:rPr>
              <a:t>Non-controlled biogas production (using constant feed rate), but certain constraints must be satisfied: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smtClean="0">
                <a:solidFill>
                  <a:srgbClr val="34883E"/>
                </a:solidFill>
              </a:rPr>
              <a:t>Constraint: CH4 concentration &gt; 55%</a:t>
            </a:r>
            <a:endParaRPr lang="nb-NO" sz="2400" b="1" smtClean="0">
              <a:solidFill>
                <a:srgbClr val="34883E"/>
              </a:solidFill>
              <a:ea typeface="+mj-ea"/>
              <a:cs typeface="+mj-cs"/>
            </a:endParaRP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smtClean="0">
                <a:solidFill>
                  <a:srgbClr val="34883E"/>
                </a:solidFill>
                <a:ea typeface="+mj-ea"/>
                <a:cs typeface="+mj-cs"/>
              </a:rPr>
              <a:t>Constraint: 6.5 &lt; pH &lt; 7.6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>
                <a:solidFill>
                  <a:srgbClr val="34883E"/>
                </a:solidFill>
              </a:rPr>
              <a:t>Constraint: </a:t>
            </a:r>
            <a:r>
              <a:rPr lang="nb-NO" sz="2400" b="1" smtClean="0">
                <a:solidFill>
                  <a:srgbClr val="34883E"/>
                </a:solidFill>
              </a:rPr>
              <a:t>Alkalinity ratio: AR = VFA/Alkalinity </a:t>
            </a:r>
            <a:r>
              <a:rPr lang="nb-NO" sz="2400" b="1">
                <a:solidFill>
                  <a:srgbClr val="34883E"/>
                </a:solidFill>
              </a:rPr>
              <a:t>&lt; </a:t>
            </a:r>
            <a:r>
              <a:rPr lang="nb-NO" sz="2400" b="1" smtClean="0">
                <a:solidFill>
                  <a:srgbClr val="34883E"/>
                </a:solidFill>
              </a:rPr>
              <a:t>0.3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>
                <a:solidFill>
                  <a:srgbClr val="34883E"/>
                </a:solidFill>
              </a:rPr>
              <a:t>Constraint: </a:t>
            </a:r>
            <a:r>
              <a:rPr lang="nb-NO" sz="2400" b="1" smtClean="0">
                <a:solidFill>
                  <a:srgbClr val="34883E"/>
                </a:solidFill>
              </a:rPr>
              <a:t>VFA &lt; 1 g/L</a:t>
            </a:r>
            <a:endParaRPr kumimoji="0" lang="nb-NO" sz="2400" b="1" i="0" u="none" strike="noStrike" kern="1200" cap="none" spc="0" normalizeH="0" baseline="0" noProof="0" smtClean="0">
              <a:ln>
                <a:noFill/>
              </a:ln>
              <a:solidFill>
                <a:srgbClr val="34883E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231180" y="5877272"/>
            <a:ext cx="1180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smtClean="0">
                <a:solidFill>
                  <a:schemeClr val="bg1">
                    <a:lumMod val="65000"/>
                  </a:schemeClr>
                </a:solidFill>
              </a:rPr>
              <a:t>(Drosg, 2013)</a:t>
            </a:r>
            <a:endParaRPr lang="nb-NO" sz="14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779912" y="5857527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smtClean="0">
                <a:solidFill>
                  <a:schemeClr val="bg1">
                    <a:lumMod val="65000"/>
                  </a:schemeClr>
                </a:solidFill>
              </a:rPr>
              <a:t>(Deublein, 2010)</a:t>
            </a:r>
            <a:endParaRPr lang="nb-NO" sz="14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2411760" y="5877272"/>
            <a:ext cx="1316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smtClean="0">
                <a:solidFill>
                  <a:schemeClr val="bg1">
                    <a:lumMod val="65000"/>
                  </a:schemeClr>
                </a:solidFill>
              </a:rPr>
              <a:t>(Labatut, 2012)</a:t>
            </a:r>
            <a:endParaRPr lang="nb-NO" sz="14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59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891208" y="576064"/>
            <a:ext cx="7353200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control variables:</a:t>
            </a:r>
            <a:endParaRPr kumimoji="0" lang="nb-NO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323528" y="1936725"/>
            <a:ext cx="8712968" cy="35084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nb-NO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Feed rate (flow)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800" b="1" smtClean="0">
                <a:solidFill>
                  <a:srgbClr val="34883E"/>
                </a:solidFill>
              </a:rPr>
              <a:t>Addition of bicarbonate (to counteract decrease in alkalinity caused by e.g. VFA accumulation)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800" b="1" smtClean="0">
                <a:solidFill>
                  <a:schemeClr val="tx2"/>
                </a:solidFill>
              </a:rPr>
              <a:t>Addition of </a:t>
            </a:r>
            <a:r>
              <a:rPr lang="en-US" sz="2800" b="1" smtClean="0">
                <a:solidFill>
                  <a:schemeClr val="tx2"/>
                </a:solidFill>
              </a:rPr>
              <a:t>ferrous </a:t>
            </a:r>
            <a:r>
              <a:rPr lang="en-US" sz="2800" b="1">
                <a:solidFill>
                  <a:schemeClr val="tx2"/>
                </a:solidFill>
              </a:rPr>
              <a:t>and ferric chloride with added micro </a:t>
            </a:r>
            <a:r>
              <a:rPr lang="en-US" sz="2800" b="1" smtClean="0">
                <a:solidFill>
                  <a:schemeClr val="tx2"/>
                </a:solidFill>
              </a:rPr>
              <a:t>nutrients (BDP) to increase </a:t>
            </a:r>
            <a:r>
              <a:rPr lang="en-US" sz="2800" b="1">
                <a:solidFill>
                  <a:schemeClr val="tx2"/>
                </a:solidFill>
              </a:rPr>
              <a:t>the biogas yield and capacity of the anaerobic </a:t>
            </a:r>
            <a:r>
              <a:rPr lang="en-US" sz="2800" b="1" smtClean="0">
                <a:solidFill>
                  <a:schemeClr val="tx2"/>
                </a:solidFill>
              </a:rPr>
              <a:t>digester</a:t>
            </a:r>
            <a:endParaRPr lang="nb-NO" sz="2800" b="1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800" b="1">
                <a:solidFill>
                  <a:schemeClr val="bg1">
                    <a:lumMod val="65000"/>
                  </a:schemeClr>
                </a:solidFill>
              </a:rPr>
              <a:t>Reactor </a:t>
            </a:r>
            <a:r>
              <a:rPr lang="nb-NO" sz="2800" b="1" smtClean="0">
                <a:solidFill>
                  <a:schemeClr val="bg1">
                    <a:lumMod val="65000"/>
                  </a:schemeClr>
                </a:solidFill>
              </a:rPr>
              <a:t>temperature</a:t>
            </a:r>
            <a:endParaRPr lang="nb-NO" sz="28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735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/>
        </p:nvSpPr>
        <p:spPr>
          <a:xfrm>
            <a:off x="539552" y="1268760"/>
            <a:ext cx="799288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Case study:</a:t>
            </a:r>
            <a:br>
              <a:rPr lang="en-US" sz="3600" b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Pilot reactor at Foss farm:</a:t>
            </a: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b="1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Automatic PI control of</a:t>
            </a:r>
            <a:b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48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CH4 gas production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203848" y="6021288"/>
            <a:ext cx="22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chemeClr val="bg1">
                    <a:lumMod val="65000"/>
                  </a:schemeClr>
                </a:solidFill>
              </a:rPr>
              <a:t>(Haugen et al., 2013a)</a:t>
            </a:r>
            <a:endParaRPr lang="nb-NO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350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home.hit.no\phd\disputas\graphics\foss_so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17792" cy="57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1691680" y="116632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smtClean="0">
                <a:solidFill>
                  <a:srgbClr val="002060"/>
                </a:solidFill>
              </a:rPr>
              <a:t>Foss Farm (Skien, Norway)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285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16437</TotalTime>
  <Words>1289</Words>
  <Application>Microsoft Office PowerPoint</Application>
  <PresentationFormat>Skjermfremvisning (4:3)</PresentationFormat>
  <Paragraphs>163</Paragraphs>
  <Slides>38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1169</cp:revision>
  <dcterms:created xsi:type="dcterms:W3CDTF">2012-06-19T22:02:10Z</dcterms:created>
  <dcterms:modified xsi:type="dcterms:W3CDTF">2015-10-23T07:13:14Z</dcterms:modified>
</cp:coreProperties>
</file>